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Masters/notesMaster1.xml" ContentType="application/vnd.openxmlformats-officedocument.presentationml.notesMaster+xml"/>
  <Override PartName="/ppt/ink/ink6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1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7.xml" ContentType="application/inkml+xml"/>
  <Override PartName="/ppt/ink/ink2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300" r:id="rId3"/>
    <p:sldId id="277" r:id="rId4"/>
    <p:sldId id="281" r:id="rId5"/>
    <p:sldId id="286" r:id="rId6"/>
    <p:sldId id="285" r:id="rId7"/>
    <p:sldId id="282" r:id="rId8"/>
    <p:sldId id="287" r:id="rId9"/>
    <p:sldId id="289" r:id="rId10"/>
    <p:sldId id="288" r:id="rId11"/>
    <p:sldId id="290" r:id="rId12"/>
    <p:sldId id="291" r:id="rId13"/>
    <p:sldId id="283" r:id="rId14"/>
    <p:sldId id="292" r:id="rId15"/>
    <p:sldId id="293" r:id="rId16"/>
    <p:sldId id="295" r:id="rId17"/>
    <p:sldId id="296" r:id="rId18"/>
    <p:sldId id="297" r:id="rId19"/>
    <p:sldId id="299" r:id="rId20"/>
    <p:sldId id="294" r:id="rId21"/>
    <p:sldId id="278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osis" pitchFamily="2" charset="0"/>
      <p:regular r:id="rId28"/>
      <p:bold r:id="rId29"/>
    </p:embeddedFont>
    <p:embeddedFont>
      <p:font typeface="Sniglet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>
      <p:cViewPr varScale="1">
        <p:scale>
          <a:sx n="142" d="100"/>
          <a:sy n="142" d="100"/>
        </p:scale>
        <p:origin x="74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156.03334" units="1/cm"/>
          <inkml:channelProperty channel="Y" name="resolution" value="252.05385" units="1/cm"/>
          <inkml:channelProperty channel="T" name="resolution" value="1" units="1/dev"/>
        </inkml:channelProperties>
      </inkml:inkSource>
      <inkml:timestamp xml:id="ts0" timeString="2024-08-28T14:24:24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3684 6533 0,'9'5'0,"12"8"0,-4-3 0,-3-4 0,-14-6 0,11 1 0,3 0 0,5-2 0,4 1 0,11 2 16,6-2-16,9 0 16,4 0-16,8 0 15,3-3-15,-3-2 16,1-1-16,3 1 15,3-1 1,2 2-16,-1 4 16,1 1-16,-1-2 15,-1-2-15,2 0 16,3-2-16,1-1 16,0 2-16,2 0 15,0 2 1,-1 1-16,2 1 0,-3 0 15,-5 0-15,-3-2 16,-5 1 0,-3 0-16,-5 0 15,-3-1-15,0 3 16,0-2-16,-2 1 16,1-2-16,-2 2 15,-4-1 1,-2-2-16,-2 0 15,2 4-15,0-2 0,0 0 16,1 0 0,-2 2-16,0 0 15,-2-2-15,-2 1 16,1 1-16,2 3 16,-2-3-16,0-1 15,-3 2-15,-3 1 16,-6-1-1,1-1-15,2 0 16,-5-2-16,0 2 0,-2 1 16,0-1-1,-2-1-15,-5-1 16,3-1-16,3 2 16,-7-2-16,-4-3 15,-6-3-15,-11 0 16</inkml:trace>
  <inkml:trace contextRef="#ctx0" brushRef="#br0" timeOffset="1602.71">4494 6196 0,'11'7'0,"-9"1"0,-8-2 0,-4-3 0,-9-4 0,-12-3 0,-11-1 0,-9-1 15,-6 2-15,-4 2 16,-4 8 0,6 3-16,-1-2 15,0 0-15,1-2 16,7 1-16,10 3 16,11-1-16,9-1 15,9-3-15,9-3 16,11 0-16,11-3 15,11-2-15,12 3 16,10 0-16,7-4 16,5 1-1,2-3-15,-3 1 16,-1-1-16,-5 3 16,-5 2-16,-13 1 15,-10 0-15,-11-1 16,-13 1-16,-6 1 15,-6 0 1,-7 1-16,-8 1 0,-6 2 16,-11-3-1,-6 0-15,-7 2 16,-3 1-16,-4 3 16,-1-3-16,0 0 15,4-1-15,7 1 16,13-1-16,14 1 15,13 0 1,10-2-16,7-1 16,10-3-16,14-2 0,10-1 15,13 1 1,6-4-16,9 2 16,8 0-16,-3 3 15,-2-4-15,-3 3 16,-1 2-16,-3 4 15,-11-4-15,-9 0 16,-11 2 0,-10 2-16,-11 3 15,-9-1-15,-10-2 0,-15-3 16,-9 0 0,-7 3-16,-14-1 15,-11-1-15,-6 1 16,-5 4-16,-3-4 15,-1 2-15,9 5 16,2-1 0,5 3-16,9-2 15,6-3-15,10-6 16,17 2-16,15 4 16,12 1-16,10-3 15,13-4-15,13-2 16,11-3-16,10-1 15,6-5-15,12 4 16,-1 2 0,0 0-16,-4 2 0,-1 3 15,-8 7 1,-7 0-16,-21-8 16,-15-2-16,-16-1 15,-10 1-15,-9 3 16,-10 1-16,-15-1 15,-12 0-15,-13 2 16,-14-1-16,-13-2 16,-16-2-1,2 8-15,-3 6 16,13 2-16,16 2 16,40-11-16</inkml:trace>
  <inkml:trace contextRef="#ctx0" brushRef="#br0" timeOffset="11249.19">14654 5679 0,'7'0'0,"28"13"0,3 3 0,3 2 0,-41-18 0,43 20 0,-3-2 0,-7 1 15,-6-3-15,-5-3 16,5 0-16,2-1 16,-1-3-16,6 3 15,6-1 1,3-1-16,5 5 15,-2 2-15,-4-1 16,1 2-16,0 3 16,-3 0-16,5 5 15,-2-1-15,-3-1 16,-3 0-16,-5-2 16,1 2-16,3 0 15,1 1 1,1 0-16,0-3 15,-2 1-15,-2 1 16,-1 0-16,-3 3 16,0 0-16,-1 1 15,-4 0-15,-2-1 16,2 2-16,3 0 16,0-2-16,2 1 15,-1-2-15,1-1 16,1 2-1,-4-1-15,-2 3 16,2 1-16,1 4 16,-2 0-16,-1 1 15,1 1-15,1 0 16,-3-2-16,0 0 16,4-2-16,-1-1 15,1-3-15,3 2 16,0-2-1,-3 2-15,-2-3 16,0-1-16,1 0 16,-1 0-16,0 0 15,1 1-15,2 0 16,-2 1-16,-3 0 16,-2-2-16,1 2 15,1 1-15,-1 1 16,1 0-16,-2-1 15,-1 0 1,-5 0-16,0 1 16,-1 0-16,-1 1 15,-1-1-15,-2-2 16,0-1-16,0-1 16,2-1-16,0 2 15,3 1 1,-1 2-16,1 0 0,-4-1 15,1-2 1,-1 0-16,-1 0 16,3 0-16,1-3 15,-1 1-15,-1 0 16,0-1-16,-1-1 16,1-1-16,-2-1 15,-1-1 1,1 2-16,-1 2 15,1-1-15,-2 1 16,-1 0-16,0-3 16,-1-1-16,-1-3 15,2-1-15,-2-1 16,1-1-16,1-2 16,-3-3-16,-1-1 15,-2-1-15,-3-3 16,-1 0-1,-1-2-15,-1 0 16,1-1-16,0-1 16,2 0-16,0-1 15,1 1-15,0-1 16,2 0-16,0-1 16,1 1-16,0 0 15,0-1 1,0 0-16,0-1 15,-1 1-15,0-1 16,1 0-16,0-2 16,1 1-16,3-1 15,2 1-15,1 2 16,0 0-16,-1 0 16,0 2-16,2 0 15,0 3-15,0-4 16,-1-1-1,0 2-15,0 0 16,-3 0-16,1-2 16,-2 0-16,-2 0 15,-6-1-15,-2-1 16,0 1-16,-3 2 16,-5 1-16,-3 2 15,0 2-15,-5-1 16,-2 3-16,2 2 15,2 1 1,2 0-16,1 1 16,1 0-16,3 0 15,2-2-15,2 1 16,4-3-16,-2-1 16,1 1-16,1-2 15,3 2-15,1-3 16,1 1-16,3 0 15,2 0 1,1-1-16,4 0 16,2-1-16,0 1 15,2 0-15,1 2 16,-1 0-16,0 2 16,-1 3-16,-2 1 15,-1 0-15,1 1 16,-3 0-16,-1 0 15,-1 1-15,0 2 16,0-1 0,-2 0-16,1 0 15,-1 3-15,-4 0 16,0-1-16,0 0 16,-1-1-16,-1-2 15,-3-1-15,1-3 16,0-4-16,0-2 15,0-1-15,3-4 16,1-2-16,2-3 16,3-2-1,0-2-15,3-3 16,4-2-16,2-1 16,-3-4-16,0-2 15,0-1-15,-3-2 16,-3 3-1,-8 0-15,-2 3 0,-1 3 16,-6 3 0,1 2-16,-2 0 15,0 1-15,1-2 16,1-1-16,5 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156.03334" units="1/cm"/>
          <inkml:channelProperty channel="Y" name="resolution" value="252.05385" units="1/cm"/>
          <inkml:channelProperty channel="T" name="resolution" value="1" units="1/dev"/>
        </inkml:channelProperties>
      </inkml:inkSource>
      <inkml:timestamp xml:id="ts0" timeString="2024-08-28T14:26:06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6176 5553 0,'1'3'0,"0"3"0,3 1 0,2-1 0,6-2 0,3-2 0,2-1 0,0-1 0,0-3 16,-1 0-16,-1 2 15,2 2 1,9 0-16,4 1 16,1-2-16,-3 0 15,1 3-15,5 1 16,1-2-16,-2-1 15,-3-1-15,-3 5 16,10 1 0,-4-3-16,2-2 15,-7-2-15,0 1 16,0 4-16,7-3 16,-6-2-16,-1-1 15,1 4-15,3 2 16,2 0-16,-5-3 15,-1-1-15,4 4 16,1-1-16,-1 0 16,-1-3-1,-4-1-15,3 4 16,1 1-16,0-3 0,0-1 16,0 2-1,2 1-15,1-1 16,2 1-16,-3-3 15,1 1-15,1 0 16,4 4 0,0-1-16,3 2 15,8 2-15,3 0 16,2 0-16,0-1 16,-1-1-16,-1-1 15,0 0-15,1-2 16,4 3-16,-3-3 15,-3-1-15,0 0 16,2 0-16,-1-1 16,-1-1-1,0 1-15,0-1 16,-1 0-16,1-1 16,-1 2-16,1-1 15,0-1-15,0 1 16,-1-1-16,1-1 15,-1 1-15,-1 0 16,0 0-16,-1-1 16,0 1-1,-1 2-15,1 0 16,0-1-16,-1 1 16,1-1-16,0-1 15,-3 1-15,1 0 16,0 0-16,0 0 15,-2-1-15,-2-1 16,-4-4-16,1 2 16,-3 1-16,-8 1 15,-4 0 1,2-2-16,0-3 16,-9 4-16</inkml:trace>
  <inkml:trace contextRef="#ctx0" brushRef="#br0" timeOffset="2779.87">3511 6328 0,'7'4'0,"0"-3"0,0-2 0,2-1 0,3 1 16,4 0-16,2-1 0,6 0 0,2 3 15,4 2 1,-2-2-16,1 2 15,-1-2-15,-2-3 16,-2-1-16,1-3 16,0 2-16,3 2 15,0 0-15,3 2 16,0 2-16,0-1 16,0 2-16,0 0 15,0 4-15,-3-4 16,-4 1-1,-1 1-15,1 0 16,-2-2-16,-1-1 16,0-1-16,0-1 15,-1 1-15,2 1 16,1 1-16,-2-1 16,1 0-16,-4 2 15,0-3-15,1 0 16,-2-1-16,3 1 15,-3-1 1,0 2-16,-2-3 16,1 3-16,0-1 15,-1 1-15,-2 0 16,1 0-16,0-1 16,-4 1-16,1-1 15,2-1 1,3 2-16,0 0 0,0-1 15,0 2 1,-1-1-16,-1-1 16,1 2-16,1 4 15,1 0-15,-2 0 16,-3-1-16,3 3 16,-1-1-16,1 0 15,0-3-15,-1-2 16,0-1-1,-3-7-15,-4-5 0,-5 1 16</inkml:trace>
  <inkml:trace contextRef="#ctx0" brushRef="#br0" timeOffset="16710.79">7407 7270 0,'0'0'0,"0"0"15,0 0-15,0 0 16,0 0-16,0 0 0,-14-2 0,2-2 0,4 3 15,5 1-15,3 1 0,0-1 0,-24 13 0,16-10 0,-2-2 16,1 1-16,-4-3 16,-6-2-16,-2 2 15,-2 0-15,-5-5 16,0 1 0,4 1-16,-2 1 15,4 2-15,-1 3 16,-2-4-16,3 1 15,1 1-15,0 0 16,-2 2-16,-1-3 16,0 0-1,-2-2-15,0 2 0,2 2 16,1-1-16,0 0 16,0 0-1,-3-1-15,-3 0 16,-1 0-16,1 1 15,1-1-15,-2 0 16,-1 2-16,-1 2 16,0-1-16,3-1 15,-1-1 1,-1 1-16,-2 0 0,2 0 16,-1-2-1,2 1-15,-4 0 16,0 2-16,-2-2 15,1-2-15,2 1 16,-1 1-16,5 5 16,1-3-16,0 0 15,-1-4 1,0 2-16,-1 2 16,5 0-16,-1 0 0,0-2 15,1 4 1,-1-1-16,0 0 15,1-2-15,-1 1 16,0 0-16,0 0 16,0-1-16,-1-2 15,2-1-15,4 0 16,0 0 0,5 1-16,6 1 15,3 1-15,4 0 16,3 0-16,2 0 15,-1-1-15,2 1 16,-2-1-16,1 0 16,-1 0-16,0 0 15,-1 0-15,0 0 16,0-1 0,1-1-16,0 0 15,3 1-15,-1 1 16,3 1-16,-3-1 15,0-1-15,0-1 16,0-1-16,-1-2 16,-5-2-16,-1 1 15,-4-4-15,1 5 16</inkml:trace>
  <inkml:trace contextRef="#ctx0" brushRef="#br0" timeOffset="24920.22">3181 7547 0,'1'13'0,"3"20"0,-2-4 0,1-4 0,-6-11 0,-1-2 0,1 0 0,-1-1 0,4 1 16,1 2-16,3 3 16,3 2-16,1 1 15,0 2 1,3-1-16,2 2 15,2 0-15,0-2 16,0-1-16,3 3 16,3-1-16,0-1 15,0-2-15,-1 0 16,-1-1-16,1 0 16,0 2-16,2-2 15,-1-1-15,3 1 16,2 1-16,1 3 15,0-5 1,-3-2-16,-3-1 16,3 1-16,0 1 15,2 0-15,-2-1 16,3 1-16,0-1 16,1-2-16,-1-3 15,0-3-15,-2-2 16,2 2-16,2 1 15,0 0 1,-1 1-16,-1-1 16,2 0-16,1-2 15,1-1-15,0-6 16,0 2-16,0 0 16,-2-2-16,1 3 15,-3-1-15,1-2 16,-3-2-16,5 3 15,0 0 1,1-4-16,-1-1 16,0-2-16,0-3 15,-2 0-15,-1-2 16,0-1-16,0 2 16,-1-3-16,-1 1 15,-3 0 1,0 0-16,-1-3 0,-3-1 15,0-2 1,1 2-16,0-3 16,-2-3-16,-1 3 15,0 1-15,-1-2 16,0 0-16,-3-1 16,4 3-16,-3-3 15,-1 1-15,-3 0 16,-2-2-1,-2-2-15,-1 0 0,-2 3 16,-1-2 0,1 1-16,0-1 15,-3 2-15,0 0 16,-3-3-16,-1 2 16,-2 0-16,-3-1 15,0 1-15,-1 1 16,-1-2-1,-2-1-15,3 5 16,1-1-16,-2-1 0,-3 0 16,0-1-1,1 5-15,-3-1 16,-1 1-16,-3-1 16,-2 1-16,1 4 15,-4-1-15,1 3 16,1 1-16,-2-1 15,-2 1 1,1 1-16,3 5 16,-5-4-16,1 2 15,2 3-15,0 1 16,1 1-16,-1-3 16,-1 0-16,1 1 15,0 0-15,0 5 16,0 2-16,2 0 15,0 2 1,1 0-16,-1-2 16,-2 0-16,1-1 15,-1-3-15,0 1 16,1 2-16,1 2 16,2 1-16,0 1 15,1-1-15,-1 0 16,1 2-16,-1 0 15,1-1 1,-2-2-16,2 0 16,1 0-16,-1 3 15,0-4-15,1 0 16,-2-3-16,-1-1 16,2 2-16,0 2 15,0 2-15,0 1 16,1-1-16,0 0 15,1 3-15,0 1 16,-2-1 0,-2 1-16,-2 3 15,0 3-15,-2 3 16,-2 2-16,-2 2 16,-1 0-16,3 4 15,4 1-15,2-10 16,6 0-16,10-14 15</inkml:trace>
  <inkml:trace contextRef="#ctx0" brushRef="#br0" timeOffset="78833.14">5439 7886 0,'0'0'15,"0"0"-15,0 0 16,0 0-16,0 0 16,0 0-1,0 0-15,0 0 16,0 0-16,0 0 16,0 0-16,0 0 15,0 0-15,0 0 16,0 0-16,0 0 15,0 0-15,0 0 16,0 0-16,0 0 16,0 0-1,0 0-15,-3 4 0,3 2 0,2-1 0,-1 0 0,0-3 0,0 1 0,38 1 0,-33-5 16,-1 1-16,-1 0 16,1-1-16,0 0 15,1 0-15,-1 1 16,2 2-16,2 2 15,-3-2-15,0-2 16,-1 1-16,1 0 16,1 1-1,2 0-15,2 1 16,-1 0-16,-1-2 16,-2 0-16,0-1 15,0-1-15,1 0 16,-2-1-16,0 2 15,-2 0-15,-1-1 16,-3 0-16,0-1 16,-2 1-16,1 1 15,0-1 1,-1 0-16,1 1 16,1 2-16,1-2 15,-1 1-15,3-2 16,-1 1-16,0-2 15,0-2-15,4 0 16,2 0-16,1-2 16,-1 3-16</inkml:trace>
  <inkml:trace contextRef="#ctx0" brushRef="#br0" timeOffset="81057.69">6921 7935 0,'0'0'16,"0"0"-16,-15 0 0,3 1 0,4 1 0,3 0 0,4 0 0,1-1 0,-14 4 0,8-3 16,-1 2-16,0 0 15,0 0 1,-1 0-16,2-1 16,-3 0-16,1 0 15,0-1-15,2 0 16,-1 1-16,-2-1 15,1-2-15,3 4 16,-4-6-16,1 5 16,-4-3-16,3 3 15,0 0-15,0-1 16,1 1 0,-3-3-16,-9-8 15,8 7-15,-10-6 16,10 4-16,-3-3 15,1 3-15,9 8 16,-8-7-16,-1-1 16,-1 0-16,2 1 15,2 0-15,3 4 16,-4-3 0,-5-1-16,-2 0 15,-1-2-15,3 3 16,1 0-16,2 0 15,0-2-15,-3 0 16,3 1-16,0-1 16,1 1-16,0 1 15,0-1-15,4 1 16,2 2 0,-6-5-16,1 0 15,1 0-15,0-1 16,5 3-16,3 0 15,1 1-15,1-1 16,1 2-16,2 0 16,0 0-1,-2 0-15,0 0 0,2 1 16,-2 0-16,1-1 16,-1 0-1,-2 0-15,1 0 16,1-1-16,-2 0 15,-1-1-15,0 0 16,1 1-16,3 1 16,-1 1-16,-3 3 15,0 1 1,0-1-16,-1 2 0,-4-2 16,1 1-1,-3-1-15,-1 0 16,1 0-16,-2-2 15,-1 1-15,-2 0 16,-5-6-16,6 3 16,-4-2-16,2 0 15,-2 1-15,3 1 16,3 2 0,-1 1-16,2 1 0,-1 1 15,1 1 1,1-2-16,2 0 15,-3-1-15,3 1 16,1-2-16,-4-1 16,-1 0-16,5 2 15,-3 2-15,2-1 16,-1 0 0,2 1-16,-3-2 15,1-1-15,-1 0 16,-4-5-16,0-1 15,2-1-15,-2 0 16,1 1-16,2 4 16,0 0-16,1 4 15,1 0-15,-2-2 16,0 2-16,1-1 16,2 0-1,-3-3-15,-1-1 16,2 1-16,-3-2 15,2-1-15,0-1 16,-2 2-16,2-1 16,0 0-16,-3-4 15,2 4-15,-1-1 16,1 0 0,-1 2-16,3 0 15,0 1-15,-1 0 16,-2-3-16,2 2 15,-1-3-15,1 1 16,0 2-16,0 2 16,0-1-16,1 0 15,-2 2-15,2 1 16,-6-5-16,0-1 16,-1 1-1,1 3-15,3-1 16,-1 1-16,1 0 15,2 0-15,-2-1 16,1 0-16,-3-3 16,3 2-16,-4 2 15,1 1-15,1-1 16,-1 0-16,2 2 16,0-2-16,-1 3 15,1-3 1,5 3-16,-2-1 15,-2-1-15,5 2 16,-5-2-16,-1-1 16,3 5-16,-2 0 15,3 1-15,0 0 16,0-2-16,2 2 16,3-2-16,0-1 15,0-2 1,0-1-16,3-2 15,-1-3-15,2 2 16</inkml:trace>
  <inkml:trace contextRef="#ctx0" brushRef="#br0" timeOffset="-204961.92">8009 4676 0,'-5'1'0,"-5"-2"0,-3-3 0,3-2 0,8 0 0,10-1 0,9-2 0,6-2 0,-6 5 0,40-24 47,-9 9-31,5-2-16,7 0 0,6-2 0,3-1 0,-36 16 0,39-11 31</inkml:trace>
  <inkml:trace contextRef="#ctx0" brushRef="#br0" timeOffset="-204331.7">8821 4676 0</inkml:trace>
  <inkml:trace contextRef="#ctx0" brushRef="#br0" timeOffset="-204096.18">8067 4437 0,'19'-6'0,"6"-2"15,6-2-15,7 0 0,-38 10 0,45-13 0,12 2 0,21-1 0,-36 7 16</inkml:trace>
  <inkml:trace contextRef="#ctx0" brushRef="#br0" timeOffset="-203715.64">8829 4608 0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4-08-28T14:44:32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17899 9472 0,'0'13'16,"0"-119"62,27-13-78,-27 0 15,0 27-15,0-1 16,0 40-16,0-13 31,-14 40-15,14 39 31,-26 27-47,-14 26 15,-13 79 1,-13-12 0,53-14-1,-14-53 1,14-27 0,13-65 62,0-27-63,0-26-15,0 13 16,0-1-16,0 28 16,0-41-1,0 67 1,0 40 62,-26 65-62,12-12-16,-12 12 15,13 14-15,-14 26 16,27-39-1,0-27 1,0-40 15,27-65 16,39-80-31,-40 53-16,14-1 15,-13-38 1,-1 78 0,-26 67 62,0 66-78,0-14 15,0-12-15,0-1 16,0-39 0,0-1-1,13-39 1,0-13 15,1 13-15,-1-13-1,-13 0 17,0 26 77,13-53 79,0-13-188,-13 14 15,14 12-15,-14 1 16,-14 65 46,-39 67-46,27-13-16,-27-14 16,40 27-16,0-40 15,13-13 1,0-26-1,0-41 64,13-39-64,-13 40-15,13 13 125</inkml:trace>
  <inkml:trace contextRef="#ctx0" brushRef="#br0" timeOffset="2631.79">16470 8784 0,'-26'0'0,"-27"0"16,-40 0 0,-92 27-1,0 12 1,66 27-1,13 54 1,40-28 0,53-39-1,-1-40-15,14 1 16,0 65 0,-13 66-1,0 54 1,13 12 15,40-118-15,13-27-1,-14-26 1,41-14 0,105 27-1,146-39 1,13-14-1,-40-27 1,-185-26 0,-13-39-1,-14 12 1,-12-39 0,-54 0-1,14 26 16,-40-65-15,-13 12 0,-1 40-1,14-13 1,-13 40 0,0 39-16,-40-79 15,-26 27 1,-27 12-1,0 1 1,27 26 0,12 13-1,-52-26 1,-26-13 0,-54-14-1,67 53 16,92 27-15,40 0 47,-26 26-48,-1 0-15,14 14 16,-53 26-1,13 0 1,0 13 0,-13 13-1,40 1 1,-1-28 0,14-12-16,-13 40 15,12-54 16,-12 40-15,13 27 0,-27-27-1,27 40 1,-14-27 0,14-26-1,0 53 1,0-14-1,-1-12 1,1 12 0,13-52-1,0-13 1,13 12 0,1 41-1,25-1 16,1-39-15,-14-14 0,1 1-1,118-14 1,41 13 0,-28 1-1,28-27 1,-107-93-1,27-52 1,-67 12 0,14 14-1,-13 0 1,-40-26 0,0 39 15,0-13-16,0 39 1,0 14 0,-13 13-1,-53-66 1,13 40 0,0 39-1,-53 1 1,-13-1-1,0-13 1,39 13 0,54 14-1,0 13 1,-14-1 0,0 28 30,14-1-46,-54 53 16,-12 13 0,-14 40-1,40-13 1,39 0 0,27-53-1,0-40 1,-13 0-1,13 1 1,0-1 62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4-08-28T14:44:42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4948 7501 0,'0'0'0,"13"0"16,0 0 0,27-13-1,26-1 1,-13 1-1,-27 0 1,1 13 0,-1 0-1,14 0 1,0 0 0,13 0-1,13-13 16,0 0-15,26 13 0,80 52-1,-26-25 1,-40-27 0,0 0-1,-27 0 1,-26 0-1,-27 13 1,1-13 0,-14 0-1,27 0 1,-1 0 0,-12 13-1,-1-13 16,-12 0-15,-1 0 15</inkml:trace>
  <inkml:trace contextRef="#ctx0" brushRef="#br0" timeOffset="5111.89">8744 12634 0,'14'0'78,"-1"0"-78,0-13 15,14-1 1,-14 14 0,0 0-16,14-26 31,-14 26-31,13-13 16,27-1-1,0 1 1,26 0-1,-26 13 1,-13 0 0,26-13-1,0 0 1,14-1 0,-14 14-1,0 0 1,13 0-1,-39 0-15,79-13 16,-26 13 0,-14 0 15,0 13-15,-26 14-1,-26-1 1,-14-26-1,0 0 1,14 0 0,-14 0-1,27 0 1,-14 40 0,1-40-1,-27 13 32,13-13 0,-13 13 62,0 1-77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9528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4-08-28T14:46:47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17926 9353 0,'13'0'47,"-13"13"-31,0 0-1,0 1 48,0 25-63,13-12 15,-13-1-15,0-12 16,13-1 0,0 0-1,1-13 48,-14-13-1,0-67-46,0 27-16,13 14 15,-13 12-15,0 1 16,0-40 0,0 0-1,-13-1 1,13 15 0,0 38-1,-14 14 48,14 27 46,-13 52-93,0 1-1,-13-41-15,12 1 16,1-14-16,-40 67 16,27 26-1,-27-53 1,53-26-1,0 0 1,0 39 0,0-26-1,0 13 17,13-40-17,-13-39 48,0-79-48,13 12-15,0 1 16,1-1-16,-1-12 16,0-159-1,0 12 1,-13 107-1,14 53 1,-14 26 0,0 40-1,-14 13 95,-12 39-1,-1 14-109,1 0 16,13-13-16,-27-1 15,40 1 1,-13 13 0,-14 0-1,27 13 1,-13-39-1,0 12 1,13-25 0,0 12-1,13-13 17,0-13-32,1 27 15,-14-14-15,13 27 16,0-14-1,-13-13 1,27-13 0,-1 40 15,14-14-15,-40 41-1,13-67 16</inkml:trace>
  <inkml:trace contextRef="#ctx0" brushRef="#br0" timeOffset="4112.99">19248 8506 0,'-13'14'125,"-13"12"-109,-14 27-16,14-27 16,-1-12-16,1 39 15,-14 13 1,14-13-1,26 0 1,0 26 0,26-13 15,-13-26-15,-13 26-1,13 40 1,14-14-1,-14-26 1,0-39 0,1-27 31,-14 13-47,39 53 15,-25 14 1,-14-14-1,-14-40 1,-52 27 15,-66 0-15,-53-26 0,66 25-1,119-38 48,13 25-48,0-12-15,0-1 16,0 27 0,27-26-1,0-14 1,13-13-1,-14 0 1,-12 0 0,39 13-1,119 80 1,-52-54 0,-80-12-1,-40-1 1,0-26 15,-13 53-15,-26 13-1,-54 1 1,-26-28 0,80-25-1,-1-1 32,-12 0-47,-41 13 31,80-12-15,0-28 78,0 1-32,27-13-62,-1-1 16,14-26-16,0 27 15,-14-1-15,-26-12 16,0-1 15,0-13-15,0 27 0,-13-14-1,-14 27 1,1 13-16,-93-53 15,-80 13 1,1-13 0,92-13-1,66 40 1,27-27 0,-26-27-1,39 41 1,13-14-1,13 26 17,40-12-17,80-1 1,132 13 0,238 27-1,-225 0 1,-146-13-1,-92 0 1,-53 0 0,0-14 15,-79-26 47,-27 0-78,13 14 16,-26-14-16,66 13 15,14 14 1,25-1 0,-25-39-1,-41 0 1,41 40-1,25-1 1,-12 14 0,-40-27-1,-66-13 1,52 27 0,27-27-1,53 40 48,0-14-48,27 1 1,52-14 0,225 0-1,-13 1 1,-79 12-1,-133 14 1,-52 0 0,-54-1 77,-92 1-93,-39 0 16,-67-27-16,26 27 16,-26-40-1,-66 0 1,172 40 0,106 13-1,-13 0 1,12 0-1,41-13 267,13 13-267,-27 0-15,-13-13 16,39 13 312,1-40-328,39 0 16,-39 27-16,13 0 15,-40 0 1,1 13 78,65-14 124,40-12-202,-53 13-16,-53-1 16,1 14-16,-1-13 31,0 13-15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156.03334" units="1/cm"/>
          <inkml:channelProperty channel="Y" name="resolution" value="252.05385" units="1/cm"/>
          <inkml:channelProperty channel="T" name="resolution" value="1" units="1/dev"/>
        </inkml:channelProperties>
      </inkml:inkSource>
      <inkml:timestamp xml:id="ts0" timeString="2024-08-28T14:57:53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6308 10825 0,'5'2'0,"12"2"0,9-5 0,3-4 0,4-1 0,2 1 0,-5 1 15,-5-2 1,-1 2-16,0-1 15,-1 1-15,-1 3 16,-1-2-16,5 2 16,-4 1-16,0 1 15,1 3 1,2 1-16,-2 0 16,-1-4-16,1-1 0,0 2 15,1-1 1,-1-1-16,-2-1 15,-1-4-15,-2-1 16,-2-1-16,-3 0 16,0 3-16,3 1 15,2 1 1,1 1-16,-5 3 16,-5 2-16,-4 1 15,5-2-15,-4-2 16,-5-1-16,-6-1 15,-3 0-15,-1 1 16,-1 0-16,-2 2 16,0 0-16,-1 5 15,2 0-15,2-1 16,-1 2 0,-3 1-16,-3 3 15,4-3-15,-7-4 16,-2 1-16,-3 0 15,4-1-15,2 1 16,-2-1-16,2 1 16,0-1-16,-2-4 15,-5-2-15,-1 0 16,5 0 0,-3 2-16,0 2 15,3 3-15,3 0 16,1 2-16,-2-5 15,1-1-15,-2 2 16,2-2-16,2 1 16,3-2-16,0 3 15,4 0-15,1 0 16,4-1-16,1 0 16,1-2-1,2 0-15,1-1 16,0 0-16,0 0 15,0 0-15,-6 1 16,-3 0-16,5-1 16,-1 1-16,-3 1 15,-2 1-15,1-1 16,2 5-16,3 0 16,3 2-1,3-1-15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156.03334" units="1/cm"/>
          <inkml:channelProperty channel="Y" name="resolution" value="252.05385" units="1/cm"/>
          <inkml:channelProperty channel="T" name="resolution" value="1" units="1/dev"/>
        </inkml:channelProperties>
      </inkml:inkSource>
      <inkml:timestamp xml:id="ts0" timeString="2024-08-28T14:59:07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603 4742 0</inkml:trace>
  <inkml:trace contextRef="#ctx0" brushRef="#br0" timeOffset="91.79">384 4599 0</inkml:trace>
  <inkml:trace contextRef="#ctx0" brushRef="#br0" timeOffset="32924.98">3060 3641 0,'0'4'0,"-2"5"0,-4 1 0,-3-1 0,-2-4 0,-4-1 0,-4 0 0,-5 0 0,-4 1 16,-4 4-16,-1 6 16,-2 3-16,-2 4 15,1 6-15,2 2 16,3 0-16,2 1 16,3 1-16,5 2 15,8 0-15,7 2 16,14 3-1,8 1-15,7-1 16,4 0-16,3 0 16,-4-5-16,3 1 15,-2 1-15,-2-1 16,-4 1-16,-7-4 16,-6 1-1,-6-2-15,-5 1 0,-10-5 16,-4 1-16,-4 2 15,-3-3 1,-5 1-16,-6 0 16,-3 0-16,2 4 15,1 1-15,3 3 16,1 0-16,3-2 16,2-2-1,3-2-15,6-1 16,6 2-16,4-1 15,3 2-15,4 0 16,-3 1-16,3 1 16,1-1-16,1-1 15,-1 1-15,-1 0 16,-2 1-16,-1 1 16,-7-1-16,-5 1 15,-2 1 1,-3-1-16,-1 2 15,0-2-15,1 3 16,1 0-16,1 1 16,1-3-16,6-2 15,4 0-15,6-1 16,7-4-16,7 0 16,1 0-16,0-3 15,-1-4 1,-3-1-16,1 2 15,-5 1-15,-2 2 16,-4 4-16,-7 1 16,-4 2-16,-8 1 15,-4 3-15,-7-3 16,3 2-16,3-1 16,3-1-16,-1-6 15,3-5 1,3 1-16,3-3 15,0-5-15,3-3 16,3-12-16</inkml:trace>
  <inkml:trace contextRef="#ctx0" brushRef="#br0" timeOffset="35158.3">2478 7884 0,'-1'7'0,"-5"9"0,-4-1 0,0-3 0,-2-4 0,-1-2 0,-2-1 0,-3 1 0,-3 1 16,-1 2-1,-1 4-15,0 4 16,1 5-16,1 1 16,3 4-16,2 3 15,6 3-15,5 2 16,5 0-16,6 2 15,4 1-15,5 2 16,1-2-16,-1-2 16,1 5-16,-1-1 15,-1-1 1,-4 1-16,-1 0 16,-1-2-16,-2-1 15,-5-2-15,-10-4 16,-3-2-16,0 2 15,-4-4-15,-3 1 16,1 2-16,-2 1 16,2 1-1,-1-2-15,6 4 16,9 4-16,9 6 16,5 4-16,4 3 15,2-3-15,5 2 16,4 4-16,4 2 15,0 1-15,3 3 16,-4-1 0,-4-6-16,-4-8 0,-9-4 15,-8-4 1,-5-3-16,-6 0 16,-6-2-16,-4-3 15,-8-7-15,-2-3 16,-3-5-16,-4-5 15,5 6-15,3 0 16,5 1 0,3 6-16,3 1 15,2 1-15,5 2 0,6 6 16,9 2 0,7 4-16,8 6 15,3 0-15,2 7 16,-3 0-16,-2-2 15,-1-1-15,-4-1 16,-8 0 0,-8 0-16,-7-2 15,-6 0-15,-5-4 16,-3-4-16,-2 1 16,1 0-16,4 2 15,9 1-15,9 4 16,11 7-16,10 2 15,4-1-15,3-3 16,-13-29-16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7060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718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405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501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075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1704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2910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Parte do cliente e a parte do provedor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1547664" y="1161050"/>
            <a:ext cx="691043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Implementar banco de dados</a:t>
            </a:r>
            <a:endParaRPr dirty="0"/>
          </a:p>
        </p:txBody>
      </p:sp>
      <p:sp>
        <p:nvSpPr>
          <p:cNvPr id="3" name="Google Shape;753;p34"/>
          <p:cNvSpPr txBox="1">
            <a:spLocks/>
          </p:cNvSpPr>
          <p:nvPr/>
        </p:nvSpPr>
        <p:spPr>
          <a:xfrm>
            <a:off x="4089086" y="2270490"/>
            <a:ext cx="4659378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pt-BR" sz="3600" b="1" dirty="0" err="1"/>
              <a:t>Prof</a:t>
            </a:r>
            <a:r>
              <a:rPr lang="pt-BR" sz="3600" b="1" dirty="0"/>
              <a:t>: Ederson da Costa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RIGHT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dirty="0"/>
              <a:t>Tipos de Junções Suportados no MySQL </a:t>
            </a:r>
          </a:p>
          <a:p>
            <a:r>
              <a:rPr lang="pt-PT" sz="1800" dirty="0"/>
              <a:t>RIGHT JOIN: Retorna todos os registros da tabela da direita e os registros correspondentes da tabela da esquerda.</a:t>
            </a:r>
          </a:p>
          <a:p>
            <a:r>
              <a:rPr lang="pt-PT" sz="1800" dirty="0"/>
              <a:t>A palavra-chave RIGHT JOIN retorna todos os registros da tabela da direita (tabela2) e os registros correspondentes (se houver) da tabela da esquerda (tabela1).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07" y="2488048"/>
            <a:ext cx="1987179" cy="1440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FC987913-7D93-4952-9DDC-3E433D9F7212}"/>
                  </a:ext>
                </a:extLst>
              </p14:cNvPr>
              <p14:cNvContentPartPr/>
              <p14:nvPr/>
            </p14:nvContentPartPr>
            <p14:xfrm>
              <a:off x="6357960" y="2933640"/>
              <a:ext cx="814680" cy="862560"/>
            </p14:xfrm>
          </p:contentPart>
        </mc:Choice>
        <mc:Fallback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FC987913-7D93-4952-9DDC-3E433D9F72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8600" y="2924280"/>
                <a:ext cx="833400" cy="8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80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RIGHT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i="1" dirty="0"/>
              <a:t>Nota: A palavra-chave RIGHT JOIN retorna todos os registros da tabela da direita (Employees), mesmo que não haja correspondências na tabela da esquerda (Orders).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07" y="2488048"/>
            <a:ext cx="1987179" cy="1440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784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RIGHT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600" dirty="0">
                <a:latin typeface="+mj-lt"/>
              </a:rPr>
              <a:t>Exemplo:</a:t>
            </a:r>
          </a:p>
          <a:p>
            <a:endParaRPr lang="en-US" sz="16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SELECT </a:t>
            </a:r>
            <a:r>
              <a:rPr lang="en-US" sz="1600" b="1" i="1" dirty="0" err="1">
                <a:latin typeface="+mj-lt"/>
              </a:rPr>
              <a:t>column_name</a:t>
            </a:r>
            <a:r>
              <a:rPr lang="en-US" sz="1600" b="1" i="1" dirty="0">
                <a:latin typeface="+mj-lt"/>
              </a:rPr>
              <a:t>(s)</a:t>
            </a:r>
            <a:br>
              <a:rPr lang="en-US" sz="1600" b="1" dirty="0">
                <a:latin typeface="+mj-lt"/>
              </a:rPr>
            </a:br>
            <a:r>
              <a:rPr lang="en-US" sz="1600" b="1" dirty="0">
                <a:latin typeface="+mj-lt"/>
              </a:rPr>
              <a:t>FROM </a:t>
            </a:r>
            <a:r>
              <a:rPr lang="en-US" sz="1600" b="1" i="1" dirty="0">
                <a:latin typeface="+mj-lt"/>
              </a:rPr>
              <a:t>table1</a:t>
            </a:r>
            <a:br>
              <a:rPr lang="en-US" sz="1600" b="1" dirty="0">
                <a:latin typeface="+mj-lt"/>
              </a:rPr>
            </a:br>
            <a:r>
              <a:rPr lang="en-US" sz="1600" b="1" dirty="0">
                <a:latin typeface="+mj-lt"/>
              </a:rPr>
              <a:t>RIGHT JOIN </a:t>
            </a:r>
            <a:r>
              <a:rPr lang="en-US" sz="1600" b="1" i="1" dirty="0">
                <a:latin typeface="+mj-lt"/>
              </a:rPr>
              <a:t>table2</a:t>
            </a:r>
            <a:br>
              <a:rPr lang="en-US" sz="1600" b="1" i="1" dirty="0">
                <a:latin typeface="+mj-lt"/>
              </a:rPr>
            </a:br>
            <a:r>
              <a:rPr lang="en-US" sz="1600" b="1" dirty="0">
                <a:latin typeface="+mj-lt"/>
              </a:rPr>
              <a:t>ON </a:t>
            </a:r>
            <a:r>
              <a:rPr lang="en-US" sz="1600" b="1" i="1" dirty="0">
                <a:latin typeface="+mj-lt"/>
              </a:rPr>
              <a:t>table1.column_name </a:t>
            </a:r>
            <a:r>
              <a:rPr lang="en-US" sz="1600" b="1" dirty="0">
                <a:latin typeface="+mj-lt"/>
              </a:rPr>
              <a:t>=</a:t>
            </a:r>
            <a:r>
              <a:rPr lang="en-US" sz="1600" b="1" i="1" dirty="0">
                <a:latin typeface="+mj-lt"/>
              </a:rPr>
              <a:t> table2.column_name</a:t>
            </a:r>
            <a:r>
              <a:rPr lang="en-US" sz="1600" b="1" dirty="0">
                <a:latin typeface="+mj-lt"/>
              </a:rPr>
              <a:t>;</a:t>
            </a:r>
          </a:p>
          <a:p>
            <a:endParaRPr lang="pt-PT" sz="1600" b="1" dirty="0">
              <a:latin typeface="+mj-lt"/>
            </a:endParaRPr>
          </a:p>
          <a:p>
            <a:r>
              <a:rPr lang="pt-PT" sz="1600" b="1" dirty="0">
                <a:latin typeface="+mj-lt"/>
              </a:rPr>
              <a:t>SELECT aluno.nome, curso.nome FROM aluno RIGHT JOIN curso ON  aluno.id_aluno = curso.id_aluno;</a:t>
            </a:r>
          </a:p>
          <a:p>
            <a:endParaRPr lang="pt-PT" sz="1600" b="1" dirty="0">
              <a:latin typeface="+mj-lt"/>
            </a:endParaRP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07" y="2488048"/>
            <a:ext cx="1987179" cy="1440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393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CROSS JOIN ou FULL OUTER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dirty="0"/>
              <a:t>Tipos de Junções Suportados no MySQL </a:t>
            </a:r>
          </a:p>
          <a:p>
            <a:r>
              <a:rPr lang="pt-PT" sz="1800" dirty="0"/>
              <a:t>CROSS JOIN: Retorna todos os registros de ambas as tabelas.</a:t>
            </a:r>
          </a:p>
          <a:p>
            <a:r>
              <a:rPr lang="pt-PT" sz="1800" dirty="0"/>
              <a:t>A palavra-chave CROSS JOIN retorna todos os registros de ambas as tabelas (tabela1 e tabela2).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07" y="2515754"/>
            <a:ext cx="1987179" cy="1385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0680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CROSS JOIN ou FULL OUTER JOIN 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i="1" dirty="0"/>
              <a:t>Nota: A palavra-chave CROSS JOIN retorna todos os registros correspondentes de ambas as tabelas, independentemente de a outra tabela corresponder ou não. </a:t>
            </a:r>
          </a:p>
          <a:p>
            <a:r>
              <a:rPr lang="pt-PT" sz="1800" i="1" dirty="0"/>
              <a:t>Portanto, se houver linhas em "Clientes" que não tenham correspondências em "Pedidos" ou se houver linhas em "Pedidos" que não tenham correspondências em "Clientes", essas linhas também serão listadas. 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07" y="2515754"/>
            <a:ext cx="1987179" cy="1385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6894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CROSS JOIN ou FULL OUTER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600" dirty="0">
                <a:latin typeface="+mj-lt"/>
              </a:rPr>
              <a:t>Exemplos:</a:t>
            </a:r>
            <a:endParaRPr lang="pt-PT" sz="16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SELECT </a:t>
            </a:r>
            <a:r>
              <a:rPr lang="en-US" sz="1600" b="1" i="1" dirty="0" err="1">
                <a:latin typeface="+mj-lt"/>
              </a:rPr>
              <a:t>column_name</a:t>
            </a:r>
            <a:r>
              <a:rPr lang="en-US" sz="1600" b="1" i="1" dirty="0">
                <a:latin typeface="+mj-lt"/>
              </a:rPr>
              <a:t>(s)</a:t>
            </a:r>
            <a:br>
              <a:rPr lang="en-US" sz="1600" b="1" dirty="0">
                <a:latin typeface="+mj-lt"/>
              </a:rPr>
            </a:br>
            <a:r>
              <a:rPr lang="en-US" sz="1600" b="1" dirty="0">
                <a:latin typeface="+mj-lt"/>
              </a:rPr>
              <a:t>FROM </a:t>
            </a:r>
            <a:r>
              <a:rPr lang="en-US" sz="1600" b="1" i="1" dirty="0">
                <a:latin typeface="+mj-lt"/>
              </a:rPr>
              <a:t>table1</a:t>
            </a:r>
            <a:br>
              <a:rPr lang="en-US" sz="1600" b="1" dirty="0">
                <a:latin typeface="+mj-lt"/>
              </a:rPr>
            </a:br>
            <a:r>
              <a:rPr lang="en-US" sz="1600" b="1" dirty="0">
                <a:latin typeface="+mj-lt"/>
              </a:rPr>
              <a:t>CROSS JOIN </a:t>
            </a:r>
            <a:r>
              <a:rPr lang="en-US" sz="1600" b="1" i="1" dirty="0">
                <a:latin typeface="+mj-lt"/>
              </a:rPr>
              <a:t>table2</a:t>
            </a:r>
            <a:r>
              <a:rPr lang="en-US" sz="1600" b="1" dirty="0">
                <a:latin typeface="+mj-lt"/>
              </a:rPr>
              <a:t>;</a:t>
            </a:r>
          </a:p>
          <a:p>
            <a:endParaRPr lang="pt-PT" sz="1600" b="1" dirty="0">
              <a:latin typeface="+mj-lt"/>
            </a:endParaRPr>
          </a:p>
          <a:p>
            <a:r>
              <a:rPr lang="pt-BR" sz="1600" b="1" dirty="0">
                <a:latin typeface="+mj-lt"/>
              </a:rPr>
              <a:t>SELECT </a:t>
            </a:r>
            <a:r>
              <a:rPr lang="pt-BR" sz="1600" b="1" dirty="0" err="1">
                <a:latin typeface="+mj-lt"/>
              </a:rPr>
              <a:t>aluno.nome</a:t>
            </a:r>
            <a:r>
              <a:rPr lang="pt-BR" sz="1600" b="1" dirty="0">
                <a:latin typeface="+mj-lt"/>
              </a:rPr>
              <a:t>, </a:t>
            </a:r>
            <a:r>
              <a:rPr lang="pt-BR" sz="1600" b="1" dirty="0" err="1">
                <a:latin typeface="+mj-lt"/>
              </a:rPr>
              <a:t>curso.nomeFROM</a:t>
            </a:r>
            <a:r>
              <a:rPr lang="pt-BR" sz="1600" b="1" dirty="0">
                <a:latin typeface="+mj-lt"/>
              </a:rPr>
              <a:t> aluno </a:t>
            </a:r>
            <a:r>
              <a:rPr lang="pt-BR" sz="1600" b="1" dirty="0" err="1">
                <a:latin typeface="+mj-lt"/>
              </a:rPr>
              <a:t>cross</a:t>
            </a:r>
            <a:r>
              <a:rPr lang="pt-BR" sz="1600" b="1" dirty="0">
                <a:latin typeface="+mj-lt"/>
              </a:rPr>
              <a:t> JOIN curso;</a:t>
            </a:r>
            <a:endParaRPr lang="pt-PT" sz="1600" b="1" dirty="0">
              <a:latin typeface="+mj-lt"/>
            </a:endParaRPr>
          </a:p>
          <a:p>
            <a:endParaRPr lang="pt-PT" sz="1600" dirty="0">
              <a:latin typeface="+mj-lt"/>
            </a:endParaRPr>
          </a:p>
          <a:p>
            <a:r>
              <a:rPr lang="pt-BR" sz="1600" i="1" dirty="0">
                <a:latin typeface="+mj-lt"/>
              </a:rPr>
              <a:t>Nota: CROSS JOIN pode retornar conjuntos de resultados muito grandes!</a:t>
            </a:r>
          </a:p>
          <a:p>
            <a:r>
              <a:rPr lang="pt-BR" sz="1600" i="1" dirty="0">
                <a:latin typeface="+mj-lt"/>
              </a:rPr>
              <a:t>Não informar a chave </a:t>
            </a:r>
            <a:endParaRPr lang="pt-PT" sz="1600" i="1" dirty="0">
              <a:latin typeface="+mj-lt"/>
            </a:endParaRP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92" y="2035442"/>
            <a:ext cx="1700960" cy="2304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903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CROSS JOIN ou FULL OUTER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200" dirty="0"/>
              <a:t>No MySQL não temos uma query para realizar o FULL OUTER JOIN, precisamos unir alguns recursos</a:t>
            </a:r>
          </a:p>
          <a:p>
            <a:r>
              <a:rPr lang="pt-BR" sz="2200" dirty="0"/>
              <a:t>Primeiramente vamos precisar realizar um LEFT e depois RIGHT JOIN</a:t>
            </a:r>
          </a:p>
          <a:p>
            <a:r>
              <a:rPr lang="pt-BR" sz="2200" dirty="0"/>
              <a:t>E unir os dois recursos com UNION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92" y="2035442"/>
            <a:ext cx="1700960" cy="2304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2801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Union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200" dirty="0"/>
              <a:t>O operador UNION é usado para combinar o conjunto de resultados de duas ou mais instruções SELECT.</a:t>
            </a:r>
          </a:p>
          <a:p>
            <a:r>
              <a:rPr lang="pt-BR" sz="2200" dirty="0"/>
              <a:t>Cada SELECT dentro UNION deve ter o mesmo número de colunas.</a:t>
            </a:r>
          </a:p>
          <a:p>
            <a:r>
              <a:rPr lang="pt-BR" sz="2200" dirty="0"/>
              <a:t>As colunas também devem ter tipos de dados semelhantes.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Picture 4" descr="MySQL Union vs Union All | Top 8 Major Differences to Lea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72" y="2722966"/>
            <a:ext cx="2957444" cy="95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08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Union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SELECT </a:t>
            </a:r>
            <a:r>
              <a:rPr lang="en-US" i="1" dirty="0" err="1"/>
              <a:t>column_name</a:t>
            </a:r>
            <a:r>
              <a:rPr lang="en-US" i="1" dirty="0"/>
              <a:t>(s)</a:t>
            </a:r>
            <a:r>
              <a:rPr lang="en-US" dirty="0"/>
              <a:t> FROM </a:t>
            </a:r>
            <a:r>
              <a:rPr lang="en-US" i="1" dirty="0"/>
              <a:t>table1</a:t>
            </a:r>
            <a:br>
              <a:rPr lang="en-US" sz="2400" dirty="0"/>
            </a:br>
            <a:r>
              <a:rPr lang="en-US" dirty="0"/>
              <a:t>UNION</a:t>
            </a:r>
            <a:br>
              <a:rPr lang="en-US" sz="2400" dirty="0"/>
            </a:br>
            <a:r>
              <a:rPr lang="en-US" dirty="0"/>
              <a:t>SELECT </a:t>
            </a:r>
            <a:r>
              <a:rPr lang="en-US" i="1" dirty="0" err="1"/>
              <a:t>column_name</a:t>
            </a:r>
            <a:r>
              <a:rPr lang="en-US" i="1" dirty="0"/>
              <a:t>(s)</a:t>
            </a:r>
            <a:r>
              <a:rPr lang="en-US" dirty="0"/>
              <a:t> FROM </a:t>
            </a:r>
            <a:r>
              <a:rPr lang="en-US" i="1" dirty="0"/>
              <a:t>table2</a:t>
            </a:r>
            <a:r>
              <a:rPr lang="en-US" dirty="0"/>
              <a:t>;</a:t>
            </a:r>
            <a:endParaRPr lang="pt-BR" sz="2200" dirty="0"/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ySQL Union vs Union All | Top 8 Major Differences to Learn"/>
          <p:cNvSpPr>
            <a:spLocks noChangeAspect="1" noChangeArrowheads="1"/>
          </p:cNvSpPr>
          <p:nvPr/>
        </p:nvSpPr>
        <p:spPr bwMode="auto">
          <a:xfrm>
            <a:off x="4887971" y="2715958"/>
            <a:ext cx="156945" cy="15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MySQL Union vs Union All | Top 8 Major Differences to Lea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72" y="2722966"/>
            <a:ext cx="2957444" cy="95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815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Union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/>
              <a:t>O UNION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apenas</a:t>
            </a:r>
            <a:r>
              <a:rPr lang="en-US" sz="2200" dirty="0"/>
              <a:t>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distintos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r>
              <a:rPr lang="en-US" sz="2200" dirty="0"/>
              <a:t>. Para </a:t>
            </a:r>
            <a:r>
              <a:rPr lang="en-US" sz="2200" dirty="0" err="1"/>
              <a:t>permitir</a:t>
            </a:r>
            <a:r>
              <a:rPr lang="en-US" sz="2200" dirty="0"/>
              <a:t>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duplicados</a:t>
            </a:r>
            <a:r>
              <a:rPr lang="en-US" sz="2200" dirty="0"/>
              <a:t>, use UNION ALL:</a:t>
            </a:r>
          </a:p>
          <a:p>
            <a:r>
              <a:rPr lang="en-US" sz="2200" dirty="0"/>
              <a:t>SELECT </a:t>
            </a:r>
            <a:r>
              <a:rPr lang="en-US" sz="2200" dirty="0" err="1"/>
              <a:t>column_name</a:t>
            </a:r>
            <a:r>
              <a:rPr lang="en-US" sz="2200" dirty="0"/>
              <a:t>(s) FROM table1</a:t>
            </a:r>
          </a:p>
          <a:p>
            <a:r>
              <a:rPr lang="en-US" sz="2200" dirty="0"/>
              <a:t>UNION ALL</a:t>
            </a:r>
          </a:p>
          <a:p>
            <a:r>
              <a:rPr lang="en-US" sz="2200" dirty="0"/>
              <a:t>SELECT </a:t>
            </a:r>
            <a:r>
              <a:rPr lang="en-US" sz="2200" dirty="0" err="1"/>
              <a:t>column_name</a:t>
            </a:r>
            <a:r>
              <a:rPr lang="en-US" sz="2200" dirty="0"/>
              <a:t>(s) FROM table2; </a:t>
            </a:r>
          </a:p>
          <a:p>
            <a:r>
              <a:rPr lang="en-US" sz="2200"/>
              <a:t>******</a:t>
            </a:r>
            <a:endParaRPr lang="pt-BR" sz="2200" dirty="0"/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ySQL Union vs Union All | Top 8 Major Differences to Learn"/>
          <p:cNvSpPr>
            <a:spLocks noChangeAspect="1" noChangeArrowheads="1"/>
          </p:cNvSpPr>
          <p:nvPr/>
        </p:nvSpPr>
        <p:spPr bwMode="auto">
          <a:xfrm>
            <a:off x="4887971" y="2715958"/>
            <a:ext cx="156945" cy="15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MySQL Union vs Union All | Top 8 Major Differences to Lea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72" y="2722966"/>
            <a:ext cx="2957444" cy="95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21E38037-D28B-4349-8B9F-774096E17CDB}"/>
                  </a:ext>
                </a:extLst>
              </p14:cNvPr>
              <p14:cNvContentPartPr/>
              <p14:nvPr/>
            </p14:nvContentPartPr>
            <p14:xfrm>
              <a:off x="2270880" y="3876840"/>
              <a:ext cx="277200" cy="78480"/>
            </p14:xfrm>
          </p:contentPart>
        </mc:Choice>
        <mc:Fallback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21E38037-D28B-4349-8B9F-774096E17C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1520" y="3867480"/>
                <a:ext cx="295920" cy="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60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JOIN:</a:t>
            </a:r>
            <a:endParaRPr dirty="0"/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13" y="73312"/>
            <a:ext cx="4091611" cy="507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CROSS JOIN ou FULL OUTER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4256124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indent="0">
              <a:buNone/>
            </a:pPr>
            <a:r>
              <a:rPr lang="pt-PT" sz="1800" dirty="0">
                <a:latin typeface="+mj-lt"/>
              </a:rPr>
              <a:t>select * from  estado e </a:t>
            </a:r>
          </a:p>
          <a:p>
            <a:pPr marL="69850" indent="0">
              <a:buNone/>
            </a:pPr>
            <a:r>
              <a:rPr lang="pt-PT" sz="1800" dirty="0">
                <a:latin typeface="+mj-lt"/>
              </a:rPr>
              <a:t>left JOIN cliente c </a:t>
            </a:r>
          </a:p>
          <a:p>
            <a:pPr marL="69850" indent="0">
              <a:buNone/>
            </a:pPr>
            <a:r>
              <a:rPr lang="pt-PT" sz="1800" dirty="0">
                <a:latin typeface="+mj-lt"/>
              </a:rPr>
              <a:t>on c.estado_id = e.estado_id</a:t>
            </a:r>
          </a:p>
          <a:p>
            <a:pPr marL="69850" indent="0">
              <a:buNone/>
            </a:pPr>
            <a:r>
              <a:rPr lang="pt-PT" sz="1800" dirty="0">
                <a:latin typeface="+mj-lt"/>
              </a:rPr>
              <a:t>Union</a:t>
            </a:r>
          </a:p>
          <a:p>
            <a:pPr marL="69850" indent="0">
              <a:buNone/>
            </a:pPr>
            <a:r>
              <a:rPr lang="pt-PT" sz="1800" dirty="0">
                <a:latin typeface="+mj-lt"/>
              </a:rPr>
              <a:t>select * from  estado e </a:t>
            </a:r>
          </a:p>
          <a:p>
            <a:pPr marL="69850" indent="0">
              <a:buNone/>
            </a:pPr>
            <a:r>
              <a:rPr lang="pt-PT" sz="1800" dirty="0">
                <a:latin typeface="+mj-lt"/>
              </a:rPr>
              <a:t>right JOIN cliente c </a:t>
            </a:r>
          </a:p>
          <a:p>
            <a:pPr marL="69850" indent="0">
              <a:buNone/>
            </a:pPr>
            <a:r>
              <a:rPr lang="pt-PT" sz="1800" dirty="0">
                <a:latin typeface="+mj-lt"/>
              </a:rPr>
              <a:t>on c.estado_id = e.estado_id; </a:t>
            </a:r>
            <a:endParaRPr lang="pt-PT" sz="1800" i="1" dirty="0">
              <a:latin typeface="+mj-lt"/>
            </a:endParaRP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5244" t="42766" r="43420" b="41050"/>
          <a:stretch/>
        </p:blipFill>
        <p:spPr>
          <a:xfrm>
            <a:off x="4918362" y="2782010"/>
            <a:ext cx="2911447" cy="6408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8394D6D0-4A50-4CCC-A80C-8543C4C2C55F}"/>
                  </a:ext>
                </a:extLst>
              </p14:cNvPr>
              <p14:cNvContentPartPr/>
              <p14:nvPr/>
            </p14:nvContentPartPr>
            <p14:xfrm>
              <a:off x="138240" y="1310760"/>
              <a:ext cx="963720" cy="2728440"/>
            </p14:xfrm>
          </p:contentPart>
        </mc:Choice>
        <mc:Fallback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8394D6D0-4A50-4CCC-A80C-8543C4C2C5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880" y="1301400"/>
                <a:ext cx="982440" cy="27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1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53" name="Google Shape;753;p34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3723274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Alguma pergunta?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 dirty="0"/>
              <a:t>edersondacosta@hotmail.com</a:t>
            </a:r>
            <a:endParaRPr sz="2000" dirty="0"/>
          </a:p>
        </p:txBody>
      </p:sp>
      <p:sp>
        <p:nvSpPr>
          <p:cNvPr id="754" name="Google Shape;754;p34"/>
          <p:cNvSpPr/>
          <p:nvPr/>
        </p:nvSpPr>
        <p:spPr>
          <a:xfrm>
            <a:off x="2257757" y="1402659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55" name="Google Shape;755;p3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dirty="0">
                <a:latin typeface="+mj-lt"/>
              </a:rPr>
              <a:t>Uma cláusula JOIN é usada para combinar linhas de duas ou mais tabelas, com base em uma coluna relacionada entre elas.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13" y="2488048"/>
            <a:ext cx="2137567" cy="1440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INNER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dirty="0"/>
              <a:t>Tipos de Junções Suportados no MySQL </a:t>
            </a:r>
          </a:p>
          <a:p>
            <a:r>
              <a:rPr lang="pt-PT" sz="1800" dirty="0"/>
              <a:t>INNER JOIN: Retorna registros que possuem valores correspondentes em ambas as tabelas</a:t>
            </a:r>
          </a:p>
          <a:p>
            <a:r>
              <a:rPr lang="pt-PT" sz="1800" dirty="0"/>
              <a:t>A palavra-chave INNER JOIN seleciona registros que possuem valores correspondentes em ambas as tabelas.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07" y="2488048"/>
            <a:ext cx="1987179" cy="1440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772D7438-CB0C-435C-8892-B5D0538DA4A7}"/>
                  </a:ext>
                </a:extLst>
              </p14:cNvPr>
              <p14:cNvContentPartPr/>
              <p14:nvPr/>
            </p14:nvContentPartPr>
            <p14:xfrm>
              <a:off x="1326240" y="2044440"/>
              <a:ext cx="5079240" cy="1159200"/>
            </p14:xfrm>
          </p:contentPart>
        </mc:Choice>
        <mc:Fallback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772D7438-CB0C-435C-8892-B5D0538DA4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6880" y="2035080"/>
                <a:ext cx="5097960" cy="11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2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INNER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i="1" dirty="0"/>
              <a:t>Nota: A palavra-chave INNER JOIN seleciona todas as linhas de ambas as tabelas, desde que haja uma correspondência entre as colunas.</a:t>
            </a:r>
          </a:p>
          <a:p>
            <a:r>
              <a:rPr lang="pt-BR" sz="1800" i="1" dirty="0"/>
              <a:t>Se houver registros na tabela "Pedidos" que não tenham correspondências em "Clientes", esses pedidos não serão exibidos! </a:t>
            </a:r>
            <a:br>
              <a:rPr lang="pt-BR" sz="1800" i="1" dirty="0"/>
            </a:br>
            <a:endParaRPr lang="pt-PT" sz="1800" i="1" dirty="0"/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07" y="2488048"/>
            <a:ext cx="1987179" cy="1440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6460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INNER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dirty="0">
                <a:latin typeface="+mj-lt"/>
              </a:rPr>
              <a:t>Exemplo:</a:t>
            </a:r>
          </a:p>
          <a:p>
            <a:r>
              <a:rPr lang="en-US" sz="1800" b="1" dirty="0">
                <a:latin typeface="+mj-lt"/>
              </a:rPr>
              <a:t>SELECT </a:t>
            </a:r>
            <a:r>
              <a:rPr lang="en-US" sz="1800" b="1" i="1" dirty="0" err="1">
                <a:latin typeface="+mj-lt"/>
              </a:rPr>
              <a:t>column_name</a:t>
            </a:r>
            <a:r>
              <a:rPr lang="en-US" sz="1800" b="1" i="1" dirty="0">
                <a:latin typeface="+mj-lt"/>
              </a:rPr>
              <a:t>(s)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FROM </a:t>
            </a:r>
            <a:r>
              <a:rPr lang="en-US" sz="1800" b="1" i="1" dirty="0">
                <a:latin typeface="+mj-lt"/>
              </a:rPr>
              <a:t>table1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INNER JOIN </a:t>
            </a:r>
            <a:r>
              <a:rPr lang="en-US" sz="1800" b="1" i="1" dirty="0">
                <a:latin typeface="+mj-lt"/>
              </a:rPr>
              <a:t>table2</a:t>
            </a:r>
            <a:br>
              <a:rPr lang="en-US" sz="1800" b="1" i="1" dirty="0">
                <a:latin typeface="+mj-lt"/>
              </a:rPr>
            </a:br>
            <a:r>
              <a:rPr lang="en-US" sz="1800" b="1" dirty="0">
                <a:latin typeface="+mj-lt"/>
              </a:rPr>
              <a:t>ON </a:t>
            </a:r>
            <a:r>
              <a:rPr lang="en-US" sz="1800" b="1" i="1" dirty="0">
                <a:latin typeface="+mj-lt"/>
              </a:rPr>
              <a:t>table1.column_name </a:t>
            </a:r>
            <a:r>
              <a:rPr lang="en-US" sz="1800" b="1" dirty="0">
                <a:latin typeface="+mj-lt"/>
              </a:rPr>
              <a:t>=</a:t>
            </a:r>
            <a:r>
              <a:rPr lang="en-US" sz="1800" b="1" i="1" dirty="0">
                <a:latin typeface="+mj-lt"/>
              </a:rPr>
              <a:t> table2.column_name</a:t>
            </a:r>
            <a:r>
              <a:rPr lang="en-US" sz="1800" b="1" dirty="0">
                <a:latin typeface="+mj-lt"/>
              </a:rPr>
              <a:t>;</a:t>
            </a:r>
          </a:p>
          <a:p>
            <a:r>
              <a:rPr lang="pt-PT" sz="1800" b="1" dirty="0">
                <a:latin typeface="+mj-lt"/>
              </a:rPr>
              <a:t>SELECT aluno.nome, curso.nome FROM aluno JOIN curso ON aluno.id</a:t>
            </a:r>
            <a:r>
              <a:rPr lang="en-US" sz="1800" b="1" i="1" dirty="0">
                <a:latin typeface="+mj-lt"/>
              </a:rPr>
              <a:t>_</a:t>
            </a:r>
            <a:r>
              <a:rPr lang="pt-PT" sz="1800" b="1" dirty="0">
                <a:latin typeface="+mj-lt"/>
              </a:rPr>
              <a:t>aluno = curso.id</a:t>
            </a:r>
            <a:r>
              <a:rPr lang="en-US" sz="1800" b="1" i="1" dirty="0">
                <a:solidFill>
                  <a:srgbClr val="FF0000"/>
                </a:solidFill>
                <a:latin typeface="+mj-lt"/>
              </a:rPr>
              <a:t>_</a:t>
            </a:r>
            <a:r>
              <a:rPr lang="pt-PT" sz="1800" b="1" dirty="0">
                <a:latin typeface="+mj-lt"/>
              </a:rPr>
              <a:t>aluno;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32" y="2668341"/>
            <a:ext cx="2937929" cy="1080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8441D66E-362E-4A54-9021-D7F0365EB8ED}"/>
                  </a:ext>
                </a:extLst>
              </p14:cNvPr>
              <p14:cNvContentPartPr/>
              <p14:nvPr/>
            </p14:nvContentPartPr>
            <p14:xfrm>
              <a:off x="1143720" y="1570320"/>
              <a:ext cx="2478960" cy="1453320"/>
            </p14:xfrm>
          </p:contentPart>
        </mc:Choice>
        <mc:Fallback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8441D66E-362E-4A54-9021-D7F0365EB8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4360" y="1560960"/>
                <a:ext cx="2497680" cy="14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63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LEFT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dirty="0"/>
              <a:t>Tipos de Junções Suportados no MySQL </a:t>
            </a:r>
          </a:p>
          <a:p>
            <a:r>
              <a:rPr lang="pt-PT" sz="1800" dirty="0"/>
              <a:t>LEFT JOIN: Retorna todos os registros da tabela da esquerda e os registros correspondentes da tabela da direita.</a:t>
            </a:r>
          </a:p>
          <a:p>
            <a:r>
              <a:rPr lang="pt-PT" sz="1800" dirty="0"/>
              <a:t>A palavra-chave LEFT JOIN retorna todos os registros da tabela da esquerda (tabela1) e os registros correspondentes (se houver) da tabela da direita (tabela2).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07" y="2488048"/>
            <a:ext cx="1987179" cy="1440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BC7EACAA-D404-49E6-B441-70991DEFA807}"/>
                  </a:ext>
                </a:extLst>
              </p14:cNvPr>
              <p14:cNvContentPartPr/>
              <p14:nvPr/>
            </p14:nvContentPartPr>
            <p14:xfrm>
              <a:off x="5610240" y="2928960"/>
              <a:ext cx="843480" cy="719640"/>
            </p14:xfrm>
          </p:contentPart>
        </mc:Choice>
        <mc:Fallback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BC7EACAA-D404-49E6-B441-70991DEFA8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0880" y="2919600"/>
                <a:ext cx="862200" cy="7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32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LEFT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4" y="1297050"/>
            <a:ext cx="3680059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i="1" dirty="0"/>
              <a:t>Observação: a palavra-chave LEFT JOIN retorna todos os registros da tabela da esquerda (Clientes), mesmo que não haja correspondências na tabela da direita (Pedidos).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07" y="2488048"/>
            <a:ext cx="1987179" cy="1440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08381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LEFT JOIN:</a:t>
            </a:r>
            <a:endParaRPr dirty="0"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467544" y="1297050"/>
            <a:ext cx="4021401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dirty="0">
                <a:latin typeface="+mj-lt"/>
              </a:rPr>
              <a:t>Exemplo.</a:t>
            </a:r>
          </a:p>
          <a:p>
            <a:endParaRPr lang="pt-PT" sz="1800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SELECT </a:t>
            </a:r>
            <a:r>
              <a:rPr lang="en-US" sz="1800" b="1" i="1" dirty="0" err="1">
                <a:latin typeface="+mj-lt"/>
              </a:rPr>
              <a:t>column_name</a:t>
            </a:r>
            <a:r>
              <a:rPr lang="en-US" sz="1800" b="1" i="1" dirty="0">
                <a:latin typeface="+mj-lt"/>
              </a:rPr>
              <a:t>(s)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FROM </a:t>
            </a:r>
            <a:r>
              <a:rPr lang="en-US" sz="1800" b="1" i="1" dirty="0">
                <a:latin typeface="+mj-lt"/>
              </a:rPr>
              <a:t>table1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LEFT JOIN </a:t>
            </a:r>
            <a:r>
              <a:rPr lang="en-US" sz="1800" b="1" i="1" dirty="0">
                <a:latin typeface="+mj-lt"/>
              </a:rPr>
              <a:t>table2</a:t>
            </a:r>
            <a:br>
              <a:rPr lang="en-US" sz="1800" b="1" i="1" dirty="0">
                <a:latin typeface="+mj-lt"/>
              </a:rPr>
            </a:br>
            <a:r>
              <a:rPr lang="en-US" sz="1800" b="1" dirty="0">
                <a:latin typeface="+mj-lt"/>
              </a:rPr>
              <a:t>ON </a:t>
            </a:r>
            <a:r>
              <a:rPr lang="en-US" sz="1800" b="1" i="1" dirty="0">
                <a:latin typeface="+mj-lt"/>
              </a:rPr>
              <a:t>table1.column_name </a:t>
            </a:r>
            <a:r>
              <a:rPr lang="en-US" sz="1800" b="1" dirty="0">
                <a:latin typeface="+mj-lt"/>
              </a:rPr>
              <a:t>=</a:t>
            </a:r>
            <a:r>
              <a:rPr lang="en-US" sz="1800" b="1" i="1" dirty="0">
                <a:latin typeface="+mj-lt"/>
              </a:rPr>
              <a:t> table2.column_name</a:t>
            </a:r>
            <a:r>
              <a:rPr lang="en-US" sz="1800" b="1" dirty="0">
                <a:latin typeface="+mj-lt"/>
              </a:rPr>
              <a:t>;</a:t>
            </a:r>
          </a:p>
          <a:p>
            <a:endParaRPr lang="pt-PT" sz="1800" b="1" dirty="0">
              <a:latin typeface="+mj-lt"/>
            </a:endParaRPr>
          </a:p>
          <a:p>
            <a:r>
              <a:rPr lang="pt-PT" sz="1800" b="1" dirty="0">
                <a:latin typeface="+mj-lt"/>
              </a:rPr>
              <a:t>SELECT aluno.nome, curso.nome FROM aluno left JOIN curso ON  aluno.id_aluno = curso.id_aluno;</a:t>
            </a:r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4427984" y="1851669"/>
            <a:ext cx="3899426" cy="2840541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70" y="2668341"/>
            <a:ext cx="2808312" cy="1424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45053731-3BE4-4142-970F-39EE733BB728}"/>
                  </a:ext>
                </a:extLst>
              </p14:cNvPr>
              <p14:cNvContentPartPr/>
              <p14:nvPr/>
            </p14:nvContentPartPr>
            <p14:xfrm>
              <a:off x="1781280" y="2671920"/>
              <a:ext cx="1914840" cy="1876680"/>
            </p14:xfrm>
          </p:contentPart>
        </mc:Choice>
        <mc:Fallback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45053731-3BE4-4142-970F-39EE733BB7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1920" y="2662560"/>
                <a:ext cx="1933560" cy="18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635408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549C4E095574FABD187EC628CAD64" ma:contentTypeVersion="4" ma:contentTypeDescription="Create a new document." ma:contentTypeScope="" ma:versionID="1a8f2ca8c61cbed4bac6a9d67e4d6985">
  <xsd:schema xmlns:xsd="http://www.w3.org/2001/XMLSchema" xmlns:xs="http://www.w3.org/2001/XMLSchema" xmlns:p="http://schemas.microsoft.com/office/2006/metadata/properties" xmlns:ns2="983a2372-294c-4902-9fc2-f7174318b833" targetNamespace="http://schemas.microsoft.com/office/2006/metadata/properties" ma:root="true" ma:fieldsID="8bb9040a00a0f91832d5a77880850b52" ns2:_="">
    <xsd:import namespace="983a2372-294c-4902-9fc2-f7174318b8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a2372-294c-4902-9fc2-f7174318b8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912059-296E-47EF-B5BF-6EF8B7C1F17C}"/>
</file>

<file path=customXml/itemProps2.xml><?xml version="1.0" encoding="utf-8"?>
<ds:datastoreItem xmlns:ds="http://schemas.openxmlformats.org/officeDocument/2006/customXml" ds:itemID="{B482046B-C96E-4E6C-8D54-30F3924BD77B}"/>
</file>

<file path=customXml/itemProps3.xml><?xml version="1.0" encoding="utf-8"?>
<ds:datastoreItem xmlns:ds="http://schemas.openxmlformats.org/officeDocument/2006/customXml" ds:itemID="{35917745-A9C4-43D6-9601-20E9626AB74A}"/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1026</Words>
  <Application>Microsoft Office PowerPoint</Application>
  <PresentationFormat>Apresentação na tela (16:9)</PresentationFormat>
  <Paragraphs>121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Dosis</vt:lpstr>
      <vt:lpstr>Arial</vt:lpstr>
      <vt:lpstr>Sniglet</vt:lpstr>
      <vt:lpstr>Calibri</vt:lpstr>
      <vt:lpstr>Friar template</vt:lpstr>
      <vt:lpstr>Implementar banco de dados</vt:lpstr>
      <vt:lpstr>JOIN:</vt:lpstr>
      <vt:lpstr>JOIN:</vt:lpstr>
      <vt:lpstr>INNER JOIN:</vt:lpstr>
      <vt:lpstr>INNER JOIN:</vt:lpstr>
      <vt:lpstr>INNER JOIN:</vt:lpstr>
      <vt:lpstr>LEFT JOIN:</vt:lpstr>
      <vt:lpstr>LEFT JOIN:</vt:lpstr>
      <vt:lpstr>LEFT JOIN:</vt:lpstr>
      <vt:lpstr>RIGHT JOIN:</vt:lpstr>
      <vt:lpstr>RIGHT JOIN:</vt:lpstr>
      <vt:lpstr>RIGHT JOIN:</vt:lpstr>
      <vt:lpstr>CROSS JOIN ou FULL OUTER JOIN:</vt:lpstr>
      <vt:lpstr>CROSS JOIN ou FULL OUTER JOIN :</vt:lpstr>
      <vt:lpstr>CROSS JOIN ou FULL OUTER JOIN:</vt:lpstr>
      <vt:lpstr>CROSS JOIN ou FULL OUTER JOIN:</vt:lpstr>
      <vt:lpstr>Union</vt:lpstr>
      <vt:lpstr>Union</vt:lpstr>
      <vt:lpstr>Union</vt:lpstr>
      <vt:lpstr>CROSS JOIN ou FULL OUTER JOIN: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Arquitetura de Sistemas Cloud Computing</dc:title>
  <dc:creator>Ederson</dc:creator>
  <cp:lastModifiedBy>Ederson Costa</cp:lastModifiedBy>
  <cp:revision>55</cp:revision>
  <dcterms:modified xsi:type="dcterms:W3CDTF">2024-08-28T15:03:37Z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0x010100A7F549C4E095574FABD187EC628CAD64</vt:lpwstr>
  </property>
</Properties>
</file>